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4" r:id="rId5"/>
    <p:sldId id="265" r:id="rId6"/>
    <p:sldId id="266" r:id="rId7"/>
    <p:sldId id="259" r:id="rId8"/>
    <p:sldId id="260" r:id="rId9"/>
    <p:sldId id="261" r:id="rId10"/>
    <p:sldId id="262" r:id="rId11"/>
    <p:sldId id="263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8915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6100E2-764B-F22C-81A4-85E2BD4DC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1176AF-8694-6BD8-3E25-F649842DCA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82692E-E50B-1998-BFB4-6C70B9EFD6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3536FB-4829-E058-AA66-7242CE237E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794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BB54E-0B1E-A751-8A85-CF7035BC2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35788B-08CD-F110-2351-D2704A247E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6FA4D8-C0CB-8C5F-6C35-9AAF83DDEE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E734C-B443-6D57-32EF-095F7E63EE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130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75951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Introduction to AI Fusion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475916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 Fusion is a cutting-edge solution that combines artificial intelligence with drone technology to deliver medical supplies to remote and war-hit areas.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294453"/>
            <a:ext cx="67762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Benefits of AI Fusion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54425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Efficiency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113609"/>
            <a:ext cx="294941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Reduces delivery time and costs.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48389" y="5024318"/>
            <a:ext cx="294941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Improves supply chain logistics.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847398" y="354425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Lifesaving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847398" y="4113609"/>
            <a:ext cx="294941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Provides critical medical aid promptly.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847398" y="5024318"/>
            <a:ext cx="294941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Enhances emergency response capabilities.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346406" y="3544252"/>
            <a:ext cx="22754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Sustainability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9346406" y="4113609"/>
            <a:ext cx="294941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Minimizes carbon footprint from traditional transport.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346406" y="5024318"/>
            <a:ext cx="294941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Supports eco-friendly delivery systems.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252663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 &amp; Future Prospects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4196834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75%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2599611" y="5141000"/>
            <a:ext cx="42975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Reduction in Delivery Time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5621417"/>
            <a:ext cx="480012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Compared to conventional delivery methods.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81768" y="4196834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30%</a:t>
            </a:r>
            <a:endParaRPr lang="en-US" sz="5249" dirty="0"/>
          </a:p>
        </p:txBody>
      </p:sp>
      <p:sp>
        <p:nvSpPr>
          <p:cNvPr id="9" name="Text 6"/>
          <p:cNvSpPr/>
          <p:nvPr/>
        </p:nvSpPr>
        <p:spPr>
          <a:xfrm>
            <a:off x="8770858" y="514100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Cost Savings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481768" y="5621417"/>
            <a:ext cx="480012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Due to efficient routing and autonomy.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111329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Importance of Drone Delivery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10244" y="2833330"/>
            <a:ext cx="27742" cy="4284821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3242965"/>
            <a:ext cx="777597" cy="27742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300692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9" name="Text 5"/>
          <p:cNvSpPr/>
          <p:nvPr/>
        </p:nvSpPr>
        <p:spPr>
          <a:xfrm>
            <a:off x="4745534" y="3048595"/>
            <a:ext cx="1570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305550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Accessibility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3535918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Enables access to areas with poor infrastructure.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745295"/>
            <a:ext cx="777597" cy="27742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450925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14" name="Text 10"/>
          <p:cNvSpPr/>
          <p:nvPr/>
        </p:nvSpPr>
        <p:spPr>
          <a:xfrm>
            <a:off x="4692551" y="4550926"/>
            <a:ext cx="2630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55783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Speed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5038249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Provides rapid delivery of critical medical supplies.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6247626"/>
            <a:ext cx="777597" cy="27742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601158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19" name="Text 15"/>
          <p:cNvSpPr/>
          <p:nvPr/>
        </p:nvSpPr>
        <p:spPr>
          <a:xfrm>
            <a:off x="4690050" y="6053257"/>
            <a:ext cx="26801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606016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Safety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540579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Reduces the risk for human delivery personnel.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5" name="Text 1"/>
          <p:cNvSpPr/>
          <p:nvPr/>
        </p:nvSpPr>
        <p:spPr>
          <a:xfrm>
            <a:off x="833199" y="187928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Challenges in Medical Supply Delivery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77487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7" name="Text 3"/>
          <p:cNvSpPr/>
          <p:nvPr/>
        </p:nvSpPr>
        <p:spPr>
          <a:xfrm>
            <a:off x="1004649" y="3816548"/>
            <a:ext cx="1570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851196"/>
            <a:ext cx="23658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Infrastructure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4331613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Lack of proper roads and transportation systems.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77487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11" name="Text 7"/>
          <p:cNvSpPr/>
          <p:nvPr/>
        </p:nvSpPr>
        <p:spPr>
          <a:xfrm>
            <a:off x="5715953" y="3816548"/>
            <a:ext cx="2630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851196"/>
            <a:ext cx="240982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Conflict Zones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4331613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High-risk areas with security and safety challenges.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43818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15" name="Text 11"/>
          <p:cNvSpPr/>
          <p:nvPr/>
        </p:nvSpPr>
        <p:spPr>
          <a:xfrm>
            <a:off x="949166" y="5479852"/>
            <a:ext cx="26801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514499"/>
            <a:ext cx="332851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Weather Conditions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994916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Extreme weather affecting traditional delivery methods.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5D5215-5061-A385-D10C-803E9D05B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480DD2E0-E1CA-DAC9-76FE-FE7F6C678244}"/>
              </a:ext>
            </a:extLst>
          </p:cNvPr>
          <p:cNvSpPr/>
          <p:nvPr/>
        </p:nvSpPr>
        <p:spPr>
          <a:xfrm>
            <a:off x="0" y="-1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57F6A83E-B3B8-E521-3BFA-00C6A3BA8B9E}"/>
              </a:ext>
            </a:extLst>
          </p:cNvPr>
          <p:cNvSpPr/>
          <p:nvPr/>
        </p:nvSpPr>
        <p:spPr>
          <a:xfrm>
            <a:off x="833199" y="187928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B8F9103-FA73-CF64-C189-57473DD332A7}"/>
              </a:ext>
            </a:extLst>
          </p:cNvPr>
          <p:cNvSpPr/>
          <p:nvPr/>
        </p:nvSpPr>
        <p:spPr>
          <a:xfrm>
            <a:off x="1122744" y="1104881"/>
            <a:ext cx="13102542" cy="32423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2500" b="1" i="0" u="sng" dirty="0">
                <a:solidFill>
                  <a:schemeClr val="bg1"/>
                </a:solidFill>
                <a:effectLst/>
                <a:latin typeface="Google Sans"/>
              </a:rPr>
              <a:t>Terrain Mapping and Obstacle Detection:</a:t>
            </a:r>
          </a:p>
          <a:p>
            <a:pPr algn="l"/>
            <a:endParaRPr lang="en-US" sz="2000" b="1" dirty="0">
              <a:solidFill>
                <a:schemeClr val="bg1"/>
              </a:solidFill>
              <a:latin typeface="Google Sans"/>
            </a:endParaRPr>
          </a:p>
          <a:p>
            <a:pPr algn="l"/>
            <a:endParaRPr lang="en-US" sz="2000" b="1" i="0" dirty="0">
              <a:solidFill>
                <a:schemeClr val="bg1"/>
              </a:solidFill>
              <a:effectLst/>
              <a:latin typeface="Google Sans"/>
            </a:endParaRPr>
          </a:p>
          <a:p>
            <a:pPr algn="l"/>
            <a:endParaRPr lang="en-US" sz="2000" b="0" i="0" dirty="0">
              <a:solidFill>
                <a:schemeClr val="bg1"/>
              </a:solidFill>
              <a:effectLst/>
              <a:latin typeface="Google 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bg1"/>
                </a:solidFill>
                <a:effectLst/>
                <a:latin typeface="Google Sans"/>
              </a:rPr>
              <a:t>LiDAR:</a:t>
            </a:r>
            <a:endParaRPr lang="en-US" sz="2000" b="0" i="0" dirty="0">
              <a:solidFill>
                <a:schemeClr val="bg1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Employ 3D LiDAR sensors to create high-resolution point clouds of the environment, accurately capturing terrain changes, debris, and vegetation.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Develop algorithms to segment the point cloud and identify obstacles like buildings, power lines, and unexploded ordnance (UXO).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bg1"/>
                </a:solidFill>
                <a:effectLst/>
                <a:latin typeface="Google Sans"/>
              </a:rPr>
              <a:t>Computer Vision:</a:t>
            </a:r>
            <a:endParaRPr lang="en-US" sz="2000" b="0" i="0" dirty="0">
              <a:solidFill>
                <a:schemeClr val="bg1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Utilize high-resolution cameras capturing real-time video feeds.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Train deep learning models like convolutional neural networks (CNNs) to recognize specific obstacles in war zones, such as damaged infrastructure, craters, and camouflaged objects.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Fuse LiDAR and camera data for more robust obstacle detection, leveraging the strengths of each modality.</a:t>
            </a:r>
          </a:p>
          <a:p>
            <a:pPr marL="0" indent="0">
              <a:lnSpc>
                <a:spcPts val="5468"/>
              </a:lnSpc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Text 1">
            <a:extLst>
              <a:ext uri="{FF2B5EF4-FFF2-40B4-BE49-F238E27FC236}">
                <a16:creationId xmlns:a16="http://schemas.microsoft.com/office/drawing/2014/main" id="{76B27679-4A94-7239-4CFF-55A6B5CA1A15}"/>
              </a:ext>
            </a:extLst>
          </p:cNvPr>
          <p:cNvSpPr/>
          <p:nvPr/>
        </p:nvSpPr>
        <p:spPr>
          <a:xfrm>
            <a:off x="985599" y="203168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</p:spTree>
    <p:extLst>
      <p:ext uri="{BB962C8B-B14F-4D97-AF65-F5344CB8AC3E}">
        <p14:creationId xmlns:p14="http://schemas.microsoft.com/office/powerpoint/2010/main" val="1436604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DF8620-45BC-FFB3-5FA1-1C0C2D53C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EB42ABBF-2AF5-DE96-12ED-FB6952C12CB5}"/>
              </a:ext>
            </a:extLst>
          </p:cNvPr>
          <p:cNvSpPr/>
          <p:nvPr/>
        </p:nvSpPr>
        <p:spPr>
          <a:xfrm>
            <a:off x="0" y="-1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A7188248-51D3-9A68-836A-7D8541CBB0E2}"/>
              </a:ext>
            </a:extLst>
          </p:cNvPr>
          <p:cNvSpPr/>
          <p:nvPr/>
        </p:nvSpPr>
        <p:spPr>
          <a:xfrm>
            <a:off x="833199" y="187928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D28D11A4-CF54-8D40-FDFF-DF34742FA520}"/>
              </a:ext>
            </a:extLst>
          </p:cNvPr>
          <p:cNvSpPr/>
          <p:nvPr/>
        </p:nvSpPr>
        <p:spPr>
          <a:xfrm>
            <a:off x="1169042" y="952481"/>
            <a:ext cx="11978767" cy="32423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/>
            <a:r>
              <a:rPr lang="en-US" sz="2500" b="1" i="0" u="sng" dirty="0">
                <a:solidFill>
                  <a:schemeClr val="bg1"/>
                </a:solidFill>
                <a:effectLst/>
                <a:latin typeface="Google Sans"/>
              </a:rPr>
              <a:t>Terrain Mapping and Obstacle Detection:</a:t>
            </a:r>
          </a:p>
          <a:p>
            <a:pPr algn="l"/>
            <a:endParaRPr lang="en-US" sz="2000" b="1" dirty="0">
              <a:solidFill>
                <a:schemeClr val="bg1"/>
              </a:solidFill>
              <a:latin typeface="Google Sans"/>
            </a:endParaRPr>
          </a:p>
          <a:p>
            <a:pPr algn="l"/>
            <a:endParaRPr lang="en-US" sz="2000" b="1" i="0" dirty="0">
              <a:solidFill>
                <a:schemeClr val="bg1"/>
              </a:solidFill>
              <a:effectLst/>
              <a:latin typeface="Google Sans"/>
            </a:endParaRPr>
          </a:p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Google Sans"/>
              </a:rPr>
              <a:t>Path Planning and Dynamic Navigation:</a:t>
            </a:r>
            <a:endParaRPr lang="en-US" sz="2000" b="0" i="0" dirty="0">
              <a:solidFill>
                <a:schemeClr val="bg1"/>
              </a:solidFill>
              <a:effectLst/>
              <a:latin typeface="Google 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bg1"/>
                </a:solidFill>
                <a:effectLst/>
                <a:latin typeface="Google Sans"/>
              </a:rPr>
              <a:t>Path Planning:</a:t>
            </a:r>
            <a:endParaRPr lang="en-US" sz="2000" b="0" i="0" dirty="0">
              <a:solidFill>
                <a:schemeClr val="bg1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Employ algorithms like A* search or rapidly exploring Random Tree (RRT) to plan safe and efficient routes based on the LiDAR map and obstacle detections.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bg1"/>
                </a:solidFill>
                <a:effectLst/>
                <a:latin typeface="Google Sans"/>
              </a:rPr>
              <a:t>Dynamic Navigation:</a:t>
            </a:r>
            <a:endParaRPr lang="en-US" sz="2000" b="0" i="0" dirty="0">
              <a:solidFill>
                <a:schemeClr val="bg1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Use real-time LiDAR and camera data to continuously update the map and adapt the flight path in response to unexpected obstacles or changes in the environment.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Implement reinforcement learning techniques where the drone learns through trial and error to navigate complex and dynamic environments.</a:t>
            </a:r>
          </a:p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Google Sans"/>
              </a:rPr>
              <a:t>Additional Considerations:</a:t>
            </a:r>
            <a:endParaRPr lang="en-US" sz="2000" b="0" i="0" dirty="0">
              <a:solidFill>
                <a:schemeClr val="bg1"/>
              </a:solidFill>
              <a:effectLst/>
              <a:latin typeface="Google 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bg1"/>
                </a:solidFill>
                <a:effectLst/>
                <a:latin typeface="Google Sans"/>
              </a:rPr>
              <a:t>Safety and Reliability:</a:t>
            </a:r>
            <a:endParaRPr lang="en-US" sz="2000" b="0" i="0" dirty="0">
              <a:solidFill>
                <a:schemeClr val="bg1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Design the system with redundancy and fail-safe mechanisms to handle sensor failures or unexpected events.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Implement collision avoidance protocols and emergency landing procedures.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bg1"/>
                </a:solidFill>
                <a:effectLst/>
                <a:latin typeface="Google Sans"/>
              </a:rPr>
              <a:t>Communication and Control:</a:t>
            </a:r>
            <a:endParaRPr lang="en-US" sz="2000" b="0" i="0" dirty="0">
              <a:solidFill>
                <a:schemeClr val="bg1"/>
              </a:solidFill>
              <a:effectLst/>
              <a:latin typeface="Google Sans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Develop secure and reliable communication links between the drone, control stations, and cloud-based AI processing systems.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Google Sans"/>
              </a:rPr>
              <a:t>Consider using satellite connections or mesh networks in areas with limited infrastructure.</a:t>
            </a:r>
          </a:p>
          <a:p>
            <a:pPr marL="0" indent="0">
              <a:lnSpc>
                <a:spcPts val="5468"/>
              </a:lnSpc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Text 1">
            <a:extLst>
              <a:ext uri="{FF2B5EF4-FFF2-40B4-BE49-F238E27FC236}">
                <a16:creationId xmlns:a16="http://schemas.microsoft.com/office/drawing/2014/main" id="{8C0CFB41-DAE9-D76E-7A13-62FB73F26607}"/>
              </a:ext>
            </a:extLst>
          </p:cNvPr>
          <p:cNvSpPr/>
          <p:nvPr/>
        </p:nvSpPr>
        <p:spPr>
          <a:xfrm>
            <a:off x="985599" y="203168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</p:spTree>
    <p:extLst>
      <p:ext uri="{BB962C8B-B14F-4D97-AF65-F5344CB8AC3E}">
        <p14:creationId xmlns:p14="http://schemas.microsoft.com/office/powerpoint/2010/main" val="144373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rones | Free Full-Text | Multi-UAV Collaborative Absolute Vision  Positioning and Navigation: A Survey and Discussion">
            <a:extLst>
              <a:ext uri="{FF2B5EF4-FFF2-40B4-BE49-F238E27FC236}">
                <a16:creationId xmlns:a16="http://schemas.microsoft.com/office/drawing/2014/main" id="{13B0B0F9-2DDD-8E5E-2329-B168AA942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0" y="0"/>
            <a:ext cx="11771313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7021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4171950"/>
            <a:ext cx="99049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Revolutionizing Drone Delivery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5199578"/>
            <a:ext cx="3163014" cy="1635562"/>
          </a:xfrm>
          <a:prstGeom prst="roundRect">
            <a:avLst>
              <a:gd name="adj" fmla="val 4076"/>
            </a:avLst>
          </a:prstGeom>
          <a:solidFill>
            <a:srgbClr val="223D4D"/>
          </a:solidFill>
          <a:ln/>
        </p:spPr>
      </p:sp>
      <p:sp>
        <p:nvSpPr>
          <p:cNvPr id="7" name="Text 3"/>
          <p:cNvSpPr/>
          <p:nvPr/>
        </p:nvSpPr>
        <p:spPr>
          <a:xfrm>
            <a:off x="2570559" y="54217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Autonomy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570559" y="5902166"/>
            <a:ext cx="27186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AI-powered drones capable of independent navigation.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33574" y="5199578"/>
            <a:ext cx="3163014" cy="1635562"/>
          </a:xfrm>
          <a:prstGeom prst="roundRect">
            <a:avLst>
              <a:gd name="adj" fmla="val 4076"/>
            </a:avLst>
          </a:prstGeom>
          <a:solidFill>
            <a:srgbClr val="223D4D"/>
          </a:solidFill>
          <a:ln/>
        </p:spPr>
      </p:sp>
      <p:sp>
        <p:nvSpPr>
          <p:cNvPr id="10" name="Text 6"/>
          <p:cNvSpPr/>
          <p:nvPr/>
        </p:nvSpPr>
        <p:spPr>
          <a:xfrm>
            <a:off x="5955744" y="54217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Precision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955744" y="5902166"/>
            <a:ext cx="27186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Accurate delivery to specific GPS coordinates.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9118759" y="5199578"/>
            <a:ext cx="3163014" cy="1635562"/>
          </a:xfrm>
          <a:prstGeom prst="roundRect">
            <a:avLst>
              <a:gd name="adj" fmla="val 4076"/>
            </a:avLst>
          </a:prstGeom>
          <a:solidFill>
            <a:srgbClr val="223D4D"/>
          </a:solidFill>
          <a:ln/>
        </p:spPr>
      </p:sp>
      <p:sp>
        <p:nvSpPr>
          <p:cNvPr id="13" name="Text 9"/>
          <p:cNvSpPr/>
          <p:nvPr/>
        </p:nvSpPr>
        <p:spPr>
          <a:xfrm>
            <a:off x="9340929" y="54217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Adaptability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9340929" y="5902166"/>
            <a:ext cx="27186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Ability to adjust routes based on real-time data.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269331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Features of AI Fusion Drone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4102418"/>
            <a:ext cx="444341" cy="4443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76892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Autonomy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249347"/>
            <a:ext cx="223337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Independent navigation ability.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019" y="4102418"/>
            <a:ext cx="444341" cy="44434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915019" y="476892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Precision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915019" y="5249347"/>
            <a:ext cx="223349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Accurate delivery to GPS coordinates.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4102418"/>
            <a:ext cx="444341" cy="44434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476892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Adaptability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5249347"/>
            <a:ext cx="223337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Adjusts routes based on real-time data.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8399" y="4102418"/>
            <a:ext cx="444341" cy="44434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048399" y="476892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Speed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048399" y="5249347"/>
            <a:ext cx="223349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Rapid and efficient delivery times.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109668"/>
            <a:ext cx="821483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Successful Case Studies</a:t>
            </a:r>
            <a:endParaRPr lang="en-US" sz="4374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8389" y="3137297"/>
            <a:ext cx="3311128" cy="8886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570559" y="435923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Madagascar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2570559" y="4839653"/>
            <a:ext cx="28667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Saving lives through timely medicine supply.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17" y="3137297"/>
            <a:ext cx="3311128" cy="8886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881687" y="435923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Rwanda</a:t>
            </a:r>
            <a:endParaRPr lang="en-US" sz="2187" dirty="0"/>
          </a:p>
        </p:txBody>
      </p:sp>
      <p:sp>
        <p:nvSpPr>
          <p:cNvPr id="12" name="Text 6"/>
          <p:cNvSpPr/>
          <p:nvPr/>
        </p:nvSpPr>
        <p:spPr>
          <a:xfrm>
            <a:off x="5881687" y="4839653"/>
            <a:ext cx="28667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Efficient delivery to remote mountainous regions.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0645" y="3137297"/>
            <a:ext cx="3311247" cy="8886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192816" y="4359235"/>
            <a:ext cx="286690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Papua New Guinea</a:t>
            </a:r>
            <a:endParaRPr lang="en-US" sz="2187" dirty="0"/>
          </a:p>
        </p:txBody>
      </p:sp>
      <p:sp>
        <p:nvSpPr>
          <p:cNvPr id="15" name="Text 8"/>
          <p:cNvSpPr/>
          <p:nvPr/>
        </p:nvSpPr>
        <p:spPr>
          <a:xfrm>
            <a:off x="9192816" y="5186839"/>
            <a:ext cx="286690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Overcoming geographic barriers for medical supply.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539</Words>
  <Application>Microsoft Office PowerPoint</Application>
  <PresentationFormat>Custom</PresentationFormat>
  <Paragraphs>99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Cabin</vt:lpstr>
      <vt:lpstr>Google Sans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Agamjot Singh Monga</cp:lastModifiedBy>
  <cp:revision>2</cp:revision>
  <dcterms:created xsi:type="dcterms:W3CDTF">2024-02-17T12:46:56Z</dcterms:created>
  <dcterms:modified xsi:type="dcterms:W3CDTF">2024-02-17T13:03:53Z</dcterms:modified>
</cp:coreProperties>
</file>